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Century Gothic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5" roundtripDataSignature="AMtx7mi/mkzl3qjYXrNfSeNxW2viz8qR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enturyGothic-bold.fntdata"/><Relationship Id="rId21" Type="http://schemas.openxmlformats.org/officeDocument/2006/relationships/font" Target="fonts/CenturyGothic-regular.fntdata"/><Relationship Id="rId24" Type="http://schemas.openxmlformats.org/officeDocument/2006/relationships/font" Target="fonts/CenturyGothic-boldItalic.fntdata"/><Relationship Id="rId23" Type="http://schemas.openxmlformats.org/officeDocument/2006/relationships/font" Target="fonts/CenturyGothic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166aa4c9a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10166aa4c9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OLD AXIOM:</a:t>
            </a: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IF YOU WOULDN’T WANT YOUR GRANDMOTHER TO READ IT...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GOOD EXAMPLES...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Google</a:t>
            </a:r>
            <a:endParaRPr sz="1200">
              <a:solidFill>
                <a:srgbClr val="333333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Apple 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Facebook (Meta)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 a big’ole fancy Ivy League in NYC…</a:t>
            </a:r>
            <a:r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Yep, Columbia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4.png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20.png"/><Relationship Id="rId15" Type="http://schemas.openxmlformats.org/officeDocument/2006/relationships/image" Target="../media/image22.png"/><Relationship Id="rId14" Type="http://schemas.openxmlformats.org/officeDocument/2006/relationships/image" Target="../media/image19.png"/><Relationship Id="rId16" Type="http://schemas.openxmlformats.org/officeDocument/2006/relationships/image" Target="../media/image21.png"/><Relationship Id="rId5" Type="http://schemas.openxmlformats.org/officeDocument/2006/relationships/image" Target="../media/image10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7.jpg"/><Relationship Id="rId6" Type="http://schemas.openxmlformats.org/officeDocument/2006/relationships/image" Target="../media/image3.png"/><Relationship Id="rId7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0" y="0"/>
            <a:ext cx="9141619" cy="77524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/>
        </p:nvSpPr>
        <p:spPr>
          <a:xfrm>
            <a:off x="1502000" y="1071750"/>
            <a:ext cx="5769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Communications Lab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“Inside Internal Communications”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Robert Hornsby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Asso Vice Pres, Internal Communications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Scott Miller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Associate Director, Strategic Communications, CUIT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Cassandra Nathan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Associate Director, Internal Communications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November 12,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1295" y="1883995"/>
            <a:ext cx="5071005" cy="300763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Sources of Internal Communications: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Human Resources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Provost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to faculty and researchers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Columbia Health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all community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CUIT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Enterprise security and 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service-related updates</a:t>
            </a:r>
            <a:endParaRPr/>
          </a:p>
          <a:p>
            <a:pPr indent="-28575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Others?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9" name="Google Shape;11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Channels: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Digital: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 &amp; enewsletters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Webpage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File sharing platforms (Google Drive, LabArchives)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 software (i.e., Slack, RingCentral, </a:t>
            </a:r>
            <a:endParaRPr/>
          </a:p>
          <a:p>
            <a:pPr indent="0" lvl="1" marL="5778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Sharepoint, etc.)  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Social media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Facebook, Twitter, Instagram, etc.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Physical world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print, signage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Person-to-person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Live events, actions, briefings, town halls, brown bags, etc.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Scott Miller: “Everything internal is now external as well.”</a:t>
            </a:r>
            <a:endParaRPr i="1" sz="1600"/>
          </a:p>
        </p:txBody>
      </p:sp>
      <p:pic>
        <p:nvPicPr>
          <p:cNvPr id="125" name="Google Shape;1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09245" y="1226849"/>
            <a:ext cx="2871458" cy="2051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10166aa4c9a_1_0"/>
          <p:cNvPicPr preferRelativeResize="0"/>
          <p:nvPr/>
        </p:nvPicPr>
        <p:blipFill rotWithShape="1">
          <a:blip r:embed="rId3">
            <a:alphaModFix/>
          </a:blip>
          <a:srcRect b="0" l="0" r="0" t="12816"/>
          <a:stretch/>
        </p:blipFill>
        <p:spPr>
          <a:xfrm>
            <a:off x="1200" y="660237"/>
            <a:ext cx="9141601" cy="448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0166aa4c9a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825" y="3649999"/>
            <a:ext cx="1661024" cy="149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10166aa4c9a_1_0"/>
          <p:cNvSpPr txBox="1"/>
          <p:nvPr>
            <p:ph idx="1" type="body"/>
          </p:nvPr>
        </p:nvSpPr>
        <p:spPr>
          <a:xfrm>
            <a:off x="0" y="4331125"/>
            <a:ext cx="4751700" cy="812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 sz="21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1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nternal is the</a:t>
            </a:r>
            <a:r>
              <a:rPr lang="en-US" sz="21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100">
                <a:solidFill>
                  <a:srgbClr val="D9D9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</a:t>
            </a:r>
            <a:r>
              <a:rPr lang="en-US" sz="21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external</a:t>
            </a:r>
            <a:endParaRPr sz="2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g10166aa4c9a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10166aa4c9a_1_0"/>
          <p:cNvPicPr preferRelativeResize="0"/>
          <p:nvPr/>
        </p:nvPicPr>
        <p:blipFill rotWithShape="1">
          <a:blip r:embed="rId6">
            <a:alphaModFix/>
          </a:blip>
          <a:srcRect b="0" l="0" r="0" t="9649"/>
          <a:stretch/>
        </p:blipFill>
        <p:spPr>
          <a:xfrm>
            <a:off x="6494450" y="775250"/>
            <a:ext cx="2649550" cy="257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10166aa4c9a_1_0"/>
          <p:cNvPicPr preferRelativeResize="0"/>
          <p:nvPr/>
        </p:nvPicPr>
        <p:blipFill rotWithShape="1">
          <a:blip r:embed="rId7">
            <a:alphaModFix/>
          </a:blip>
          <a:srcRect b="0" l="0" r="5033" t="0"/>
          <a:stretch/>
        </p:blipFill>
        <p:spPr>
          <a:xfrm>
            <a:off x="6412850" y="2594775"/>
            <a:ext cx="2733699" cy="25394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7" name="Google Shape;137;g10166aa4c9a_1_0"/>
          <p:cNvPicPr preferRelativeResize="0"/>
          <p:nvPr/>
        </p:nvPicPr>
        <p:blipFill rotWithShape="1">
          <a:blip r:embed="rId8">
            <a:alphaModFix/>
          </a:blip>
          <a:srcRect b="7587" l="0" r="0" t="0"/>
          <a:stretch/>
        </p:blipFill>
        <p:spPr>
          <a:xfrm>
            <a:off x="4703964" y="775250"/>
            <a:ext cx="1822086" cy="17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0166aa4c9a_1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9368" y="2231812"/>
            <a:ext cx="1403226" cy="13401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9" name="Google Shape;139;g10166aa4c9a_1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80725" y="3353575"/>
            <a:ext cx="33212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0166aa4c9a_1_0"/>
          <p:cNvPicPr preferRelativeResize="0"/>
          <p:nvPr/>
        </p:nvPicPr>
        <p:blipFill rotWithShape="1">
          <a:blip r:embed="rId11">
            <a:alphaModFix/>
          </a:blip>
          <a:srcRect b="0" l="0" r="0" t="56753"/>
          <a:stretch/>
        </p:blipFill>
        <p:spPr>
          <a:xfrm>
            <a:off x="1200" y="3017138"/>
            <a:ext cx="2158175" cy="131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10166aa4c9a_1_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775238"/>
            <a:ext cx="1706552" cy="23982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2" name="Google Shape;142;g10166aa4c9a_1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89537" y="1903950"/>
            <a:ext cx="2469676" cy="15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10166aa4c9a_1_0"/>
          <p:cNvPicPr preferRelativeResize="0"/>
          <p:nvPr/>
        </p:nvPicPr>
        <p:blipFill rotWithShape="1">
          <a:blip r:embed="rId14">
            <a:alphaModFix/>
          </a:blip>
          <a:srcRect b="57698" l="0" r="0" t="0"/>
          <a:stretch/>
        </p:blipFill>
        <p:spPr>
          <a:xfrm>
            <a:off x="3313913" y="3075721"/>
            <a:ext cx="1080317" cy="11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10166aa4c9a_1_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39000" y="3138875"/>
            <a:ext cx="402712" cy="40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0166aa4c9a_1_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06551" y="775250"/>
            <a:ext cx="2426598" cy="66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 txBox="1"/>
          <p:nvPr>
            <p:ph idx="1" type="body"/>
          </p:nvPr>
        </p:nvSpPr>
        <p:spPr>
          <a:xfrm>
            <a:off x="311700" y="1152474"/>
            <a:ext cx="8520600" cy="35435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practices for Internal Communications: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it: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Clear and simple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Complete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(but keep it short**) 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Compelling 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Visual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Regular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(but not too often)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Also: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“Call-to-action”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crystal clear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deadlines (and consequences)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 to the extent the content and situation allows</a:t>
            </a:r>
            <a:endParaRPr/>
          </a:p>
        </p:txBody>
      </p:sp>
      <p:pic>
        <p:nvPicPr>
          <p:cNvPr id="151" name="Google Shape;1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668545"/>
            <a:ext cx="3781850" cy="2521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Things to Avoid: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Jargon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(obscures meaning)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Dependence upon or overuse of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acronyms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Too-frequent messages (creates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fatigue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audience tunes out)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“Frankenstein”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communications with competing information “bolted on”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Digital-only approach that ignores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non-digital staff</a:t>
            </a:r>
            <a:endParaRPr/>
          </a:p>
        </p:txBody>
      </p:sp>
      <p:pic>
        <p:nvPicPr>
          <p:cNvPr id="158" name="Google Shape;1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 topics: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“engagement?”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creates </a:t>
            </a:r>
            <a:r>
              <a:rPr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meaningful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engagement?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success with Internal Communications?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you measure success?</a:t>
            </a:r>
            <a:endParaRPr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 and answer segment next… </a:t>
            </a:r>
            <a:endParaRPr/>
          </a:p>
        </p:txBody>
      </p:sp>
      <p:pic>
        <p:nvPicPr>
          <p:cNvPr id="164" name="Google Shape;1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 Basics -- Three pillars of Communications: </a:t>
            </a:r>
            <a:r>
              <a:rPr b="1" lang="en-US" sz="1600" u="sng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600" u="sng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Audience </a:t>
            </a:r>
            <a:r>
              <a:rPr i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-- To </a:t>
            </a:r>
            <a:r>
              <a:rPr i="1" lang="en-US" sz="1600">
                <a:solidFill>
                  <a:srgbClr val="C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whom</a:t>
            </a:r>
            <a:r>
              <a:rPr i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are you communicating? </a:t>
            </a:r>
            <a:r>
              <a:rPr b="1" i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1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Purpose 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i="1" lang="en-US" sz="1600">
                <a:solidFill>
                  <a:srgbClr val="C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Why</a:t>
            </a:r>
            <a:r>
              <a:rPr i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are you communicating -- serving what goal? </a:t>
            </a:r>
            <a:endParaRPr i="1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Outcomes 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i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After communicating, what </a:t>
            </a:r>
            <a:r>
              <a:rPr i="1" lang="en-US" sz="1600">
                <a:solidFill>
                  <a:srgbClr val="C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impact </a:t>
            </a:r>
            <a:r>
              <a:rPr i="1" lang="en-U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do you seek? </a:t>
            </a:r>
            <a:endParaRPr sz="2100"/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891411"/>
            <a:ext cx="9144000" cy="335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 of Good Internal Communications: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employee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engagement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employees feel valued and that their feedback is appreciated; greater opportunities for innovation. </a:t>
            </a:r>
            <a:endParaRPr/>
          </a:p>
          <a:p>
            <a:pPr indent="-28575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employee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productivity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reduces lost work time searching for answers.</a:t>
            </a:r>
            <a:endParaRPr/>
          </a:p>
          <a:p>
            <a:pPr indent="-28575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employee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turnover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greater access to development opportunities, as well as show and develop leadership.</a:t>
            </a:r>
            <a:endParaRPr/>
          </a:p>
          <a:p>
            <a:pPr indent="-28575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Stabilizes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company culture – creates a sense of shared purpose.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8" name="Google Shape;6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-- Internal Communications at Columbia: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audiences are the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faculty, researchers and staff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help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produce and deliver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messages on behalf of University management.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advise and facilitate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 for offices addressing the entire University community.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seek to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develop better skills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among University communicators.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judge impact by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evaluating engagement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primary concerns are: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best engage with those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audiences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 talk about.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 talk to ourselves.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4" name="Google Shape;7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-- Internal Communications at Columbia: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i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What about the students?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collaborate with various offices on student communications: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Life 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Deans of Students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Students &amp; Scholars Office (ISSO)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Columbia Global Centers, and others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Centers hosted an information session…with free pizza.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80" name="Google Shape;8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4">
            <a:alphaModFix/>
          </a:blip>
          <a:srcRect b="12892" l="0" r="0" t="0"/>
          <a:stretch/>
        </p:blipFill>
        <p:spPr>
          <a:xfrm>
            <a:off x="5531269" y="2440014"/>
            <a:ext cx="3151656" cy="2059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Communications programs: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WeConnect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A collective of more than 370 Columbia staff who either hold a communications job title or 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fulfill a communications role in their school, dept, institute, center or unit.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Development courses: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Virtual Comms Lab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Strategic Communications Planning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Visualizing Science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(for both faculty &amp; staff)</a:t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57785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Visualizing Science workshop, live.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57785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87" name="Google Shape;8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7549" y="2634711"/>
            <a:ext cx="2578885" cy="1934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Communications programs (cont.):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WeConnect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topical workshops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Podcasts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Reports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Pre-Covid 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live workshops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Media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production / ESPN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Opinion Editorials &amp; LinkedIn</a:t>
            </a:r>
            <a:endParaRPr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“Research Matters” 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(Communicating Science)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94" name="Google Shape;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1325" y="2481958"/>
            <a:ext cx="4352484" cy="162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"/>
          <p:cNvSpPr txBox="1"/>
          <p:nvPr>
            <p:ph idx="1" type="body"/>
          </p:nvPr>
        </p:nvSpPr>
        <p:spPr>
          <a:xfrm>
            <a:off x="311700" y="1152474"/>
            <a:ext cx="8520600" cy="3566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network includes: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Internal Communications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group – advisory board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Digital Display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– managers of on-campus lobby monitors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Emergency Management Operations Team (“</a:t>
            </a: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EMOT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”) 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Campus Lightbox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group – “owners” of display boxes along College Walk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Campus Access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– film project review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Rankings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working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Projects:</a:t>
            </a:r>
            <a:endParaRPr/>
          </a:p>
          <a:p>
            <a:pPr indent="-28575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forum Zoom series for staff</a:t>
            </a:r>
            <a:endParaRPr/>
          </a:p>
          <a:p>
            <a:pPr indent="-28575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Covid Safety Coordinators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</a:t>
            </a:r>
            <a:endParaRPr/>
          </a:p>
          <a:p>
            <a:pPr indent="-28575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Coordination of physical and digital 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signage with Columbia Creative 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1" name="Google Shape;1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1564" y="2890433"/>
            <a:ext cx="3391118" cy="1901664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Communications programs (cont.):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Events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other projects: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Nobel Prize announcements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Waterlicht</a:t>
            </a:r>
            <a:endParaRPr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“Year of the Core” 100</a:t>
            </a: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Annivesary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Shawn “Jay-Z” Carter Lecture Series </a:t>
            </a:r>
            <a:endParaRPr/>
          </a:p>
          <a:p>
            <a:pPr indent="0" lvl="0" marL="120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8" name="Google Shape;10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" y="-1"/>
            <a:ext cx="9141619" cy="77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062" y="3118086"/>
            <a:ext cx="3807962" cy="165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1369" y="1280373"/>
            <a:ext cx="2825837" cy="142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45654" y="3012915"/>
            <a:ext cx="1786211" cy="17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13289" y="3391273"/>
            <a:ext cx="2432800" cy="871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